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Lst>
  <p:sldSz cy="10440000" cx="7560000"/>
  <p:notesSz cx="6858000" cy="9144000"/>
  <p:embeddedFontLst>
    <p:embeddedFont>
      <p:font typeface="Roboto"/>
      <p:regular r:id="rId9"/>
      <p:bold r:id="rId10"/>
      <p:italic r:id="rId11"/>
      <p:boldItalic r:id="rId12"/>
    </p:embeddedFont>
    <p:embeddedFont>
      <p:font typeface="Fira Sans"/>
      <p:regular r:id="rId13"/>
      <p:bold r:id="rId14"/>
      <p:italic r:id="rId15"/>
      <p:boldItalic r:id="rId16"/>
    </p:embeddedFont>
    <p:embeddedFont>
      <p:font typeface="Barlow"/>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72">
          <p15:clr>
            <a:srgbClr val="747775"/>
          </p15:clr>
        </p15:guide>
        <p15:guide id="3" orient="horz" pos="483">
          <p15:clr>
            <a:srgbClr val="747775"/>
          </p15:clr>
        </p15:guide>
        <p15:guide id="4" pos="544">
          <p15:clr>
            <a:srgbClr val="747775"/>
          </p15:clr>
        </p15:guide>
        <p15:guide id="5" pos="4218">
          <p15:clr>
            <a:srgbClr val="747775"/>
          </p15:clr>
        </p15:guide>
        <p15:guide id="6" pos="4490">
          <p15:clr>
            <a:srgbClr val="747775"/>
          </p15:clr>
        </p15:guide>
        <p15:guide id="7" orient="horz" pos="6066">
          <p15:clr>
            <a:srgbClr val="747775"/>
          </p15:clr>
        </p15:guide>
      </p15:sldGuideLst>
    </p:ext>
    <p:ext uri="GoogleSlidesCustomDataVersion2">
      <go:slidesCustomData xmlns:go="http://customooxmlschemas.google.com/" r:id="rId21" roundtripDataSignature="AMtx7mjThA3hXPlOMbjXH6Bq4z+BPKCqP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72"/>
        <p:guide pos="483" orient="horz"/>
        <p:guide pos="544"/>
        <p:guide pos="4218"/>
        <p:guide pos="4490"/>
        <p:guide pos="6066"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boldItalic.fntdata"/><Relationship Id="rId11" Type="http://schemas.openxmlformats.org/officeDocument/2006/relationships/font" Target="fonts/Roboto-italic.fntdata"/><Relationship Id="rId10" Type="http://schemas.openxmlformats.org/officeDocument/2006/relationships/font" Target="fonts/Roboto-bold.fntdata"/><Relationship Id="rId21" Type="http://customschemas.google.com/relationships/presentationmetadata" Target="metadata"/><Relationship Id="rId13" Type="http://schemas.openxmlformats.org/officeDocument/2006/relationships/font" Target="fonts/FiraSans-regular.fntdata"/><Relationship Id="rId12"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regular.fntdata"/><Relationship Id="rId15" Type="http://schemas.openxmlformats.org/officeDocument/2006/relationships/font" Target="fonts/FiraSans-italic.fntdata"/><Relationship Id="rId14" Type="http://schemas.openxmlformats.org/officeDocument/2006/relationships/font" Target="fonts/FiraSans-bold.fntdata"/><Relationship Id="rId17" Type="http://schemas.openxmlformats.org/officeDocument/2006/relationships/font" Target="fonts/Barlow-regular.fntdata"/><Relationship Id="rId16" Type="http://schemas.openxmlformats.org/officeDocument/2006/relationships/font" Target="fonts/FiraSans-boldItalic.fntdata"/><Relationship Id="rId5" Type="http://schemas.openxmlformats.org/officeDocument/2006/relationships/notesMaster" Target="notesMasters/notesMaster1.xml"/><Relationship Id="rId19" Type="http://schemas.openxmlformats.org/officeDocument/2006/relationships/font" Target="fonts/Barlow-italic.fntdata"/><Relationship Id="rId6" Type="http://schemas.openxmlformats.org/officeDocument/2006/relationships/slide" Target="slides/slide1.xml"/><Relationship Id="rId18" Type="http://schemas.openxmlformats.org/officeDocument/2006/relationships/font" Target="fonts/Barlow-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 name="Google Shape;7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 name="Google Shape;8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p:cSld name="SECTION_HEADER_1">
    <p:spTree>
      <p:nvGrpSpPr>
        <p:cNvPr id="9" name="Shape 9"/>
        <p:cNvGrpSpPr/>
        <p:nvPr/>
      </p:nvGrpSpPr>
      <p:grpSpPr>
        <a:xfrm>
          <a:off x="0" y="0"/>
          <a:ext cx="0" cy="0"/>
          <a:chOff x="0" y="0"/>
          <a:chExt cx="0" cy="0"/>
        </a:xfrm>
      </p:grpSpPr>
      <p:sp>
        <p:nvSpPr>
          <p:cNvPr id="10" name="Google Shape;10;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5"/>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400" u="none" cap="none" strike="noStrike">
              <a:solidFill>
                <a:srgbClr val="000000"/>
              </a:solidFill>
              <a:latin typeface="Arial"/>
              <a:ea typeface="Arial"/>
              <a:cs typeface="Arial"/>
              <a:sym typeface="Arial"/>
            </a:endParaRPr>
          </a:p>
        </p:txBody>
      </p:sp>
      <p:sp>
        <p:nvSpPr>
          <p:cNvPr id="12" name="Google Shape;12;p5"/>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3" name="Google Shape;13;p5"/>
          <p:cNvSpPr/>
          <p:nvPr/>
        </p:nvSpPr>
        <p:spPr>
          <a:xfrm>
            <a:off x="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14"/>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14"/>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7" name="Google Shape;47;p14"/>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8" name="Google Shape;48;p14"/>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9" name="Google Shape;49;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 name="Shape 50"/>
        <p:cNvGrpSpPr/>
        <p:nvPr/>
      </p:nvGrpSpPr>
      <p:grpSpPr>
        <a:xfrm>
          <a:off x="0" y="0"/>
          <a:ext cx="0" cy="0"/>
          <a:chOff x="0" y="0"/>
          <a:chExt cx="0" cy="0"/>
        </a:xfrm>
      </p:grpSpPr>
      <p:sp>
        <p:nvSpPr>
          <p:cNvPr id="51" name="Google Shape;51;p15"/>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2" name="Google Shape;52;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3" name="Shape 53"/>
        <p:cNvGrpSpPr/>
        <p:nvPr/>
      </p:nvGrpSpPr>
      <p:grpSpPr>
        <a:xfrm>
          <a:off x="0" y="0"/>
          <a:ext cx="0" cy="0"/>
          <a:chOff x="0" y="0"/>
          <a:chExt cx="0" cy="0"/>
        </a:xfrm>
      </p:grpSpPr>
      <p:sp>
        <p:nvSpPr>
          <p:cNvPr id="54" name="Google Shape;54;p16"/>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5" name="Google Shape;55;p16"/>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6" name="Google Shape;56;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p:cSld name="TITLE_AND_BODY_1">
    <p:spTree>
      <p:nvGrpSpPr>
        <p:cNvPr id="14" name="Shape 14"/>
        <p:cNvGrpSpPr/>
        <p:nvPr/>
      </p:nvGrpSpPr>
      <p:grpSpPr>
        <a:xfrm>
          <a:off x="0" y="0"/>
          <a:ext cx="0" cy="0"/>
          <a:chOff x="0" y="0"/>
          <a:chExt cx="0" cy="0"/>
        </a:xfrm>
      </p:grpSpPr>
      <p:sp>
        <p:nvSpPr>
          <p:cNvPr id="15" name="Google Shape;15;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6" name="Google Shape;16;p6"/>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7" name="Google Shape;17;p6"/>
          <p:cNvSpPr/>
          <p:nvPr/>
        </p:nvSpPr>
        <p:spPr>
          <a:xfrm>
            <a:off x="670560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 name="Shape 18"/>
        <p:cNvGrpSpPr/>
        <p:nvPr/>
      </p:nvGrpSpPr>
      <p:grpSpPr>
        <a:xfrm>
          <a:off x="0" y="0"/>
          <a:ext cx="0" cy="0"/>
          <a:chOff x="0" y="0"/>
          <a:chExt cx="0" cy="0"/>
        </a:xfrm>
      </p:grpSpPr>
      <p:sp>
        <p:nvSpPr>
          <p:cNvPr id="19" name="Google Shape;19;p7"/>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0" name="Google Shape;20;p7"/>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1" name="Google Shape;21;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 name="Shape 22"/>
        <p:cNvGrpSpPr/>
        <p:nvPr/>
      </p:nvGrpSpPr>
      <p:grpSpPr>
        <a:xfrm>
          <a:off x="0" y="0"/>
          <a:ext cx="0" cy="0"/>
          <a:chOff x="0" y="0"/>
          <a:chExt cx="0" cy="0"/>
        </a:xfrm>
      </p:grpSpPr>
      <p:sp>
        <p:nvSpPr>
          <p:cNvPr id="23" name="Google Shape;23;p8"/>
          <p:cNvSpPr txBox="1"/>
          <p:nvPr>
            <p:ph type="title"/>
          </p:nvPr>
        </p:nvSpPr>
        <p:spPr>
          <a:xfrm>
            <a:off x="257705" y="4365680"/>
            <a:ext cx="7044600" cy="17085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 name="Google Shape;24;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9"/>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9"/>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8" name="Google Shape;28;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 name="Shape 29"/>
        <p:cNvGrpSpPr/>
        <p:nvPr/>
      </p:nvGrpSpPr>
      <p:grpSpPr>
        <a:xfrm>
          <a:off x="0" y="0"/>
          <a:ext cx="0" cy="0"/>
          <a:chOff x="0" y="0"/>
          <a:chExt cx="0" cy="0"/>
        </a:xfrm>
      </p:grpSpPr>
      <p:sp>
        <p:nvSpPr>
          <p:cNvPr id="30" name="Google Shape;30;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1" name="Google Shape;31;p10"/>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 name="Google Shape;32;p10"/>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1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6" name="Google Shape;36;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7" name="Shape 37"/>
        <p:cNvGrpSpPr/>
        <p:nvPr/>
      </p:nvGrpSpPr>
      <p:grpSpPr>
        <a:xfrm>
          <a:off x="0" y="0"/>
          <a:ext cx="0" cy="0"/>
          <a:chOff x="0" y="0"/>
          <a:chExt cx="0" cy="0"/>
        </a:xfrm>
      </p:grpSpPr>
      <p:sp>
        <p:nvSpPr>
          <p:cNvPr id="38" name="Google Shape;38;p12"/>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9" name="Google Shape;39;p12"/>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0" name="Google Shape;40;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13"/>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3" name="Google Shape;43;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goblin.tools/" TargetMode="External"/><Relationship Id="rId4" Type="http://schemas.openxmlformats.org/officeDocument/2006/relationships/hyperlink" Target="https://micetf.fr/symbole-commun/" TargetMode="External"/><Relationship Id="rId9" Type="http://schemas.openxmlformats.org/officeDocument/2006/relationships/hyperlink" Target="https://www.iconfinder.com/" TargetMode="External"/><Relationship Id="rId5" Type="http://schemas.openxmlformats.org/officeDocument/2006/relationships/hyperlink" Target="https://sioux.univ-paris8.fr/lirec/" TargetMode="External"/><Relationship Id="rId6" Type="http://schemas.openxmlformats.org/officeDocument/2006/relationships/hyperlink" Target="https://www.falc-on.fr/" TargetMode="External"/><Relationship Id="rId7" Type="http://schemas.openxmlformats.org/officeDocument/2006/relationships/hyperlink" Target="https://www.falc-able.com/" TargetMode="External"/><Relationship Id="rId8" Type="http://schemas.openxmlformats.org/officeDocument/2006/relationships/hyperlink" Target="https://arasaac.org/pictograms/search"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
          <p:cNvSpPr txBox="1"/>
          <p:nvPr/>
        </p:nvSpPr>
        <p:spPr>
          <a:xfrm>
            <a:off x="1008300"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213A8E"/>
                </a:solidFill>
                <a:latin typeface="Arial"/>
                <a:ea typeface="Arial"/>
                <a:cs typeface="Arial"/>
                <a:sym typeface="Arial"/>
              </a:rPr>
              <a:t>Parcours autour de l’usage de  ClaroScan Pen (CSP)</a:t>
            </a:r>
            <a:endParaRPr b="1" i="0" sz="2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t/>
            </a:r>
            <a:endParaRPr b="1" i="0" sz="2500" u="none" cap="none" strike="noStrike">
              <a:solidFill>
                <a:srgbClr val="213A8E"/>
              </a:solidFill>
              <a:latin typeface="Arial"/>
              <a:ea typeface="Arial"/>
              <a:cs typeface="Arial"/>
              <a:sym typeface="Arial"/>
            </a:endParaRPr>
          </a:p>
        </p:txBody>
      </p:sp>
      <p:sp>
        <p:nvSpPr>
          <p:cNvPr id="64" name="Google Shape;64;p1"/>
          <p:cNvSpPr txBox="1"/>
          <p:nvPr/>
        </p:nvSpPr>
        <p:spPr>
          <a:xfrm>
            <a:off x="1105650" y="1404100"/>
            <a:ext cx="6167100" cy="646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Présentation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ClaroScan Pen est une application gratuite très simple d’utilisation qui permet de photographier un texte. Il est ensuite traité par un OCR qui permet de le lire avec une synthèse vocale.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L’OCR c’est la Reconnaissance Optique de Caractère. C'est-à-dire une technologie qui analyse n’importe quel texte imprimé ou manuscrit et le transforme en fichier numérique. Très utilisée pour scanner des documents officiels et en faciliter le traitement, cette technologie s’avère particulièrement pertinente avec une application comme ClaroScan Pen.</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Voir fiche outils OCR : </a:t>
            </a:r>
            <a:r>
              <a:rPr b="1" i="0" lang="fr" sz="1100" cap="none" strike="noStrike">
                <a:solidFill>
                  <a:srgbClr val="1155CC"/>
                </a:solidFill>
              </a:rPr>
              <a:t>OCR -  guide outils</a:t>
            </a:r>
            <a:r>
              <a:rPr b="0" i="0" lang="fr" sz="1100" u="none" cap="none" strike="noStrike">
                <a:solidFill>
                  <a:srgbClr val="213A8E"/>
                </a:solidFill>
                <a:latin typeface="Arial"/>
                <a:ea typeface="Arial"/>
                <a:cs typeface="Arial"/>
                <a:sym typeface="Arial"/>
              </a:rPr>
              <a:t>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En termes d’usage, après avoir pris un texte en photo, on peut toucher la ligne ou le paragraphe à lire ou encadrer et sélectionner à l’aide du doigt la zone de texte à lire.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1" lang="fr" sz="1100" u="none" cap="none" strike="noStrike">
                <a:solidFill>
                  <a:srgbClr val="213A8E"/>
                </a:solidFill>
                <a:latin typeface="Arial"/>
                <a:ea typeface="Arial"/>
                <a:cs typeface="Arial"/>
                <a:sym typeface="Arial"/>
              </a:rPr>
              <a:t>L’application n’a pas besoin d’un accès à internet.</a:t>
            </a:r>
            <a:endParaRPr b="1" i="1"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1" i="0" lang="fr" sz="1500" u="none" cap="none" strike="noStrike">
                <a:solidFill>
                  <a:schemeClr val="hlink"/>
                </a:solidFill>
                <a:latin typeface="Arial"/>
                <a:ea typeface="Arial"/>
                <a:cs typeface="Arial"/>
                <a:sym typeface="Arial"/>
              </a:rPr>
              <a:t>Choix pédagogiques</a:t>
            </a:r>
            <a:endParaRPr b="1" i="0" sz="1500" u="none" cap="none" strike="noStrike">
              <a:solidFill>
                <a:schemeClr val="hlink"/>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chemeClr val="hlink"/>
                </a:solidFill>
                <a:latin typeface="Arial"/>
                <a:ea typeface="Arial"/>
                <a:cs typeface="Arial"/>
                <a:sym typeface="Arial"/>
              </a:rPr>
              <a:t>L’ensemble pédagogique ici présenté pour utiliser ClaroScan Pen repose sur une logique de projet mêlant activités collectives et individuelles en 3 étapes.  Les projets individuels permettent aux </a:t>
            </a:r>
            <a:r>
              <a:rPr lang="fr" sz="1100">
                <a:solidFill>
                  <a:schemeClr val="hlink"/>
                </a:solidFill>
              </a:rPr>
              <a:t>stagiaires</a:t>
            </a:r>
            <a:r>
              <a:rPr b="0" i="0" lang="fr" sz="1100" u="none" cap="none" strike="noStrike">
                <a:solidFill>
                  <a:schemeClr val="hlink"/>
                </a:solidFill>
                <a:latin typeface="Arial"/>
                <a:ea typeface="Arial"/>
                <a:cs typeface="Arial"/>
                <a:sym typeface="Arial"/>
              </a:rPr>
              <a:t> de réaliser plusieurs manœuvres spécifiques et répondant à leurs besoins, par exemple : prendre une photo. Les projets collectifs permettent de favoriser la concertation et la collaboration entre les membres d’un groupe, développant en sus des habiletés sociales. </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chemeClr val="hlink"/>
                </a:solidFill>
                <a:latin typeface="Arial"/>
                <a:ea typeface="Arial"/>
                <a:cs typeface="Arial"/>
                <a:sym typeface="Arial"/>
              </a:rPr>
              <a:t>Les activités, les outils et les trames d'animation proposées ont pour vocation d’inspirer et d’aiguiller les différents intervenants dans la préparation et l’animation de leurs propres activités. À ce titre, tous les ateliers ne sont pas pertinents à mettre en place et l’intervenant peut opérer des choix dans les ateliers ici proposés pour répondre aux demandes et besoins spécifiques de son contexte d’intervention. Il leur revient aussi d’évaluer si ces activités, outils et trames d’animation sont adaptées à leur accompagnement et de les adapter le cas échéant.</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100" u="none" cap="none" strike="noStrike">
              <a:solidFill>
                <a:schemeClr val="dk1"/>
              </a:solidFill>
              <a:latin typeface="Barlow"/>
              <a:ea typeface="Barlow"/>
              <a:cs typeface="Barlow"/>
              <a:sym typeface="Barlow"/>
            </a:endParaRPr>
          </a:p>
          <a:p>
            <a:pPr indent="0" lvl="0" marL="0" marR="0" rtl="0" algn="l">
              <a:lnSpc>
                <a:spcPct val="100000"/>
              </a:lnSpc>
              <a:spcBef>
                <a:spcPts val="0"/>
              </a:spcBef>
              <a:spcAft>
                <a:spcPts val="0"/>
              </a:spcAft>
              <a:buClr>
                <a:schemeClr val="dk1"/>
              </a:buClr>
              <a:buSzPts val="1100"/>
              <a:buFont typeface="Arial"/>
              <a:buNone/>
            </a:pPr>
            <a:r>
              <a:t/>
            </a:r>
            <a:endParaRPr b="0" i="0" sz="1300" u="none" cap="none" strike="noStrike">
              <a:solidFill>
                <a:srgbClr val="272350"/>
              </a:solidFill>
              <a:latin typeface="Fira Sans"/>
              <a:ea typeface="Fira Sans"/>
              <a:cs typeface="Fira Sans"/>
              <a:sym typeface="Fira Sans"/>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p:txBody>
      </p:sp>
      <p:sp>
        <p:nvSpPr>
          <p:cNvPr id="65" name="Google Shape;65;p1"/>
          <p:cNvSpPr txBox="1"/>
          <p:nvPr/>
        </p:nvSpPr>
        <p:spPr>
          <a:xfrm rot="-5400000">
            <a:off x="-1325850" y="7702200"/>
            <a:ext cx="35127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grpSp>
        <p:nvGrpSpPr>
          <p:cNvPr id="66" name="Google Shape;66;p1"/>
          <p:cNvGrpSpPr/>
          <p:nvPr/>
        </p:nvGrpSpPr>
        <p:grpSpPr>
          <a:xfrm>
            <a:off x="196470" y="431507"/>
            <a:ext cx="511808" cy="487234"/>
            <a:chOff x="-42617300" y="3587775"/>
            <a:chExt cx="306950" cy="310875"/>
          </a:xfrm>
        </p:grpSpPr>
        <p:sp>
          <p:nvSpPr>
            <p:cNvPr id="67" name="Google Shape;67;p1"/>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1"/>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2"/>
          <p:cNvSpPr txBox="1"/>
          <p:nvPr/>
        </p:nvSpPr>
        <p:spPr>
          <a:xfrm flipH="1" rot="5400881">
            <a:off x="5371471" y="7617789"/>
            <a:ext cx="3512700" cy="511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sp>
        <p:nvSpPr>
          <p:cNvPr id="74" name="Google Shape;74;p2"/>
          <p:cNvSpPr txBox="1"/>
          <p:nvPr/>
        </p:nvSpPr>
        <p:spPr>
          <a:xfrm>
            <a:off x="351375" y="993525"/>
            <a:ext cx="6167100" cy="2690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Dans ce kit vous trouverez :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Un “mini-parcours” collectif en 3 étapes visant à manipuler de manière autonome ClaroScan Pen : </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Télécharger une application dans le catalogue d’applications :</a:t>
            </a:r>
            <a:r>
              <a:rPr b="0" i="0" lang="fr" sz="1100" u="none" cap="none" strike="noStrike">
                <a:solidFill>
                  <a:srgbClr val="000000"/>
                </a:solidFill>
                <a:latin typeface="Arial"/>
                <a:ea typeface="Arial"/>
                <a:cs typeface="Arial"/>
                <a:sym typeface="Arial"/>
              </a:rPr>
              <a:t> </a:t>
            </a:r>
            <a:r>
              <a:rPr b="0" i="0" lang="fr" sz="1100" cap="none" strike="noStrike">
                <a:latin typeface="Arial"/>
                <a:ea typeface="Arial"/>
                <a:cs typeface="Arial"/>
                <a:sym typeface="Arial"/>
              </a:rPr>
              <a:t>Smartphone - Je télécharge une application (trame)</a:t>
            </a:r>
            <a:r>
              <a:rPr b="0" i="0" lang="fr"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Prendre un photo de qualité : </a:t>
            </a:r>
            <a:r>
              <a:rPr b="0" i="0" lang="fr" sz="1100" cap="none" strike="noStrike">
                <a:latin typeface="Arial"/>
                <a:ea typeface="Arial"/>
                <a:cs typeface="Arial"/>
                <a:sym typeface="Arial"/>
              </a:rPr>
              <a:t>Claro Scan Pen 2 - Prendre des photos de qualité avec son smartphone (trame)</a:t>
            </a:r>
            <a:r>
              <a:rPr b="0" i="0" lang="fr" sz="1100" u="none" cap="none" strike="noStrike">
                <a:latin typeface="Arial"/>
                <a:ea typeface="Arial"/>
                <a:cs typeface="Arial"/>
                <a:sym typeface="Arial"/>
              </a:rPr>
              <a:t>	</a:t>
            </a:r>
            <a:endParaRPr b="0" i="0" sz="1100" u="none" cap="none" strike="noStrike">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Utiliser ClaroScan Pen</a:t>
            </a:r>
            <a:r>
              <a:rPr b="0" i="0" lang="fr" sz="1100" u="none" cap="none" strike="noStrike">
                <a:solidFill>
                  <a:srgbClr val="000000"/>
                </a:solidFill>
                <a:latin typeface="Arial"/>
                <a:ea typeface="Arial"/>
                <a:cs typeface="Arial"/>
                <a:sym typeface="Arial"/>
              </a:rPr>
              <a:t> : </a:t>
            </a:r>
            <a:r>
              <a:rPr b="0" i="0" lang="fr" sz="1100" cap="none" strike="noStrike">
                <a:latin typeface="Arial"/>
                <a:ea typeface="Arial"/>
                <a:cs typeface="Arial"/>
                <a:sym typeface="Arial"/>
              </a:rPr>
              <a:t> Claro Scan Pen 3 - Utiliser Claro Scan Pen (trame)</a:t>
            </a:r>
            <a:r>
              <a:rPr b="0" i="0" lang="fr"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Des conseils d’animation adaptée :</a:t>
            </a:r>
            <a:r>
              <a:rPr b="0" i="0" lang="fr" sz="1100" u="none" cap="none" strike="noStrike">
                <a:solidFill>
                  <a:schemeClr val="dk1"/>
                </a:solidFill>
                <a:latin typeface="Arial"/>
                <a:ea typeface="Arial"/>
                <a:cs typeface="Arial"/>
                <a:sym typeface="Arial"/>
              </a:rPr>
              <a:t> </a:t>
            </a:r>
            <a:r>
              <a:rPr b="1" i="0" lang="fr" sz="1100" cap="none" strike="noStrike">
                <a:solidFill>
                  <a:srgbClr val="1155CC"/>
                </a:solidFill>
              </a:rPr>
              <a:t>Guide Pédagogique - Animer des ateliers </a:t>
            </a:r>
            <a:r>
              <a:rPr b="0" i="0" lang="fr" sz="1100" cap="none" strike="noStrike">
                <a:latin typeface="Arial"/>
                <a:ea typeface="Arial"/>
                <a:cs typeface="Arial"/>
                <a:sym typeface="Arial"/>
              </a:rPr>
              <a:t>numériques adaptés à des personnes en situation de handicap intellectuels et/ou cognitifs</a:t>
            </a:r>
            <a:endParaRPr b="0" i="0" sz="1400" u="none" cap="none" strike="noStrike">
              <a:latin typeface="Arial"/>
              <a:ea typeface="Arial"/>
              <a:cs typeface="Arial"/>
              <a:sym typeface="Arial"/>
            </a:endParaRPr>
          </a:p>
        </p:txBody>
      </p:sp>
      <p:sp>
        <p:nvSpPr>
          <p:cNvPr id="75" name="Google Shape;75;p2"/>
          <p:cNvSpPr txBox="1"/>
          <p:nvPr/>
        </p:nvSpPr>
        <p:spPr>
          <a:xfrm>
            <a:off x="351375" y="397525"/>
            <a:ext cx="4508400" cy="429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500"/>
              <a:buFont typeface="Arial"/>
              <a:buNone/>
            </a:pPr>
            <a:r>
              <a:rPr b="1" i="0" lang="fr" sz="1500" u="none" cap="none" strike="noStrike">
                <a:solidFill>
                  <a:srgbClr val="213A8E"/>
                </a:solidFill>
                <a:latin typeface="Arial"/>
                <a:ea typeface="Arial"/>
                <a:cs typeface="Arial"/>
                <a:sym typeface="Arial"/>
              </a:rPr>
              <a:t>Proposition de kit pédagogique</a:t>
            </a:r>
            <a:endParaRPr b="1" i="0" sz="100" u="none" cap="none" strike="noStrike">
              <a:solidFill>
                <a:srgbClr val="213A8E"/>
              </a:solidFill>
              <a:latin typeface="Fira Sans"/>
              <a:ea typeface="Fira Sans"/>
              <a:cs typeface="Fira Sans"/>
              <a:sym typeface="Fira Sans"/>
            </a:endParaRPr>
          </a:p>
        </p:txBody>
      </p:sp>
      <p:grpSp>
        <p:nvGrpSpPr>
          <p:cNvPr id="76" name="Google Shape;76;p2"/>
          <p:cNvGrpSpPr/>
          <p:nvPr/>
        </p:nvGrpSpPr>
        <p:grpSpPr>
          <a:xfrm>
            <a:off x="6872095" y="340182"/>
            <a:ext cx="511808" cy="487234"/>
            <a:chOff x="-42617300" y="3587775"/>
            <a:chExt cx="306950" cy="310875"/>
          </a:xfrm>
        </p:grpSpPr>
        <p:sp>
          <p:nvSpPr>
            <p:cNvPr id="77" name="Google Shape;77;p2"/>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2"/>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3"/>
          <p:cNvSpPr txBox="1"/>
          <p:nvPr/>
        </p:nvSpPr>
        <p:spPr>
          <a:xfrm>
            <a:off x="1143000" y="533400"/>
            <a:ext cx="6106500" cy="8986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Des ressources pour créer vos propres outils</a:t>
            </a:r>
            <a:endParaRPr b="1" i="0" sz="1500" u="none" cap="none" strike="noStrike">
              <a:solidFill>
                <a:srgbClr val="213A8E"/>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Séquencer une tâche : </a:t>
            </a:r>
            <a:endParaRPr b="1" i="0" sz="1100" u="none" cap="none" strike="noStrike">
              <a:solidFill>
                <a:srgbClr val="213A8E"/>
              </a:solidFill>
              <a:latin typeface="Arial"/>
              <a:ea typeface="Arial"/>
              <a:cs typeface="Arial"/>
              <a:sym typeface="Arial"/>
            </a:endParaRPr>
          </a:p>
          <a:p>
            <a:pPr indent="-298450" lvl="0" marL="457200" marR="0" rtl="0" algn="l">
              <a:lnSpc>
                <a:spcPct val="100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Que ce soit pour étayer les apprentissages, décrire un protocole à respecter ou même faciliter l’autonomie, la création d’un séquentiel est une activité chronophage et complexe que pratiquent régulièrement les parents ou les professionnels. Une aide bienvenue peut vous être apportée grâce à l’IA : GoblinTools séquence pour vous votre activité et le résultat est plutôt bluffant ! </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À noter : l’interface est en anglais. </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b="0" i="0" lang="fr" sz="1100" u="none" cap="none" strike="noStrike">
                <a:solidFill>
                  <a:schemeClr val="dk1"/>
                </a:solidFill>
                <a:latin typeface="Arial"/>
                <a:ea typeface="Arial"/>
                <a:cs typeface="Arial"/>
                <a:sym typeface="Arial"/>
              </a:rPr>
              <a:t>🔗</a:t>
            </a: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3">
                  <a:extLst>
                    <a:ext uri="{A12FA001-AC4F-418D-AE19-62706E023703}">
                      <ahyp:hlinkClr val="tx"/>
                    </a:ext>
                  </a:extLst>
                </a:hlinkClick>
              </a:rPr>
              <a:t>https://goblin.tools/</a:t>
            </a:r>
            <a:endParaRPr b="0" i="0" sz="11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Générer un jeu de mémoire : </a:t>
            </a:r>
            <a:endParaRPr b="1" i="0" sz="1100" u="none" cap="none" strike="noStrike">
              <a:solidFill>
                <a:srgbClr val="213A8E"/>
              </a:solidFill>
              <a:latin typeface="Arial"/>
              <a:ea typeface="Arial"/>
              <a:cs typeface="Arial"/>
              <a:sym typeface="Arial"/>
            </a:endParaRPr>
          </a:p>
          <a:p>
            <a:pPr indent="-298450" lvl="0" marL="457200" marR="0" rtl="0" algn="l">
              <a:lnSpc>
                <a:spcPct val="100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Les petits jeux hors écrans peuvent s’avérer très efficaces pour stimuler les fonctions de la mémoire. Mémory, Dobble, Bingo, etc. sont des activités fortement recommandées pour aider à maintenir certains apprentissages visuels. Mais la conception de ce type d’activité est chronophage. Pas de panique, vous trouverez ici des générateurs de ce types de jeux.</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4">
                  <a:extLst>
                    <a:ext uri="{A12FA001-AC4F-418D-AE19-62706E023703}">
                      <ahyp:hlinkClr val="tx"/>
                    </a:ext>
                  </a:extLst>
                </a:hlinkClick>
              </a:rPr>
              <a:t>Symbole Commun</a:t>
            </a:r>
            <a:r>
              <a:rPr b="0" i="1" lang="fr" sz="1100" u="sng" cap="none" strike="noStrike">
                <a:solidFill>
                  <a:srgbClr val="1155CC"/>
                </a:solidFill>
                <a:latin typeface="Arial"/>
                <a:ea typeface="Arial"/>
                <a:cs typeface="Arial"/>
                <a:sym typeface="Arial"/>
              </a:rPr>
              <a:t> </a:t>
            </a:r>
            <a:r>
              <a:rPr b="0" i="0" lang="fr" sz="1100" u="none" cap="none" strike="noStrike">
                <a:solidFill>
                  <a:srgbClr val="213A8E"/>
                </a:solidFill>
                <a:latin typeface="Arial"/>
                <a:ea typeface="Arial"/>
                <a:cs typeface="Arial"/>
                <a:sym typeface="Arial"/>
              </a:rPr>
              <a:t>  </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En Facile À Lire et à Comprendre : </a:t>
            </a:r>
            <a:endParaRPr b="1" i="0" sz="1100" u="none" cap="none" strike="noStrike">
              <a:solidFill>
                <a:srgbClr val="213A8E"/>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Vous </a:t>
            </a:r>
            <a:r>
              <a:rPr lang="fr" sz="1100">
                <a:solidFill>
                  <a:srgbClr val="213A8E"/>
                </a:solidFill>
              </a:rPr>
              <a:t>avez des doutes sur</a:t>
            </a:r>
            <a:r>
              <a:rPr b="0" i="0" lang="fr" sz="1100" u="none" cap="none" strike="noStrike">
                <a:solidFill>
                  <a:srgbClr val="213A8E"/>
                </a:solidFill>
                <a:latin typeface="Arial"/>
                <a:ea typeface="Arial"/>
                <a:cs typeface="Arial"/>
                <a:sym typeface="Arial"/>
              </a:rPr>
              <a:t> l’accessibilité de votre texte ? Premier réflexe, vérifiez-le avec des personnes concernées. Un petit coup de pouce ? La plateforme LIREC vous aide à rendre vos documents accessibles : Écrivez votre texte et la plateforme vous indique les difficultés d’accessibilité liés aux règles du FALC.</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chemeClr val="dk1"/>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5">
                  <a:extLst>
                    <a:ext uri="{A12FA001-AC4F-418D-AE19-62706E023703}">
                      <ahyp:hlinkClr val="tx"/>
                    </a:ext>
                  </a:extLst>
                </a:hlinkClick>
              </a:rPr>
              <a:t>https://sioux.univ-paris8.fr/lirec/</a:t>
            </a:r>
            <a:endParaRPr b="0" i="0" sz="1100" u="none" cap="none" strike="noStrike">
              <a:solidFill>
                <a:schemeClr val="dk1"/>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Besoin d’un coup de main pour transcrire une phrase simple ? FALC’on propose un transcripteur automatique de textes de moins de 300 mots. C’est perfectible mais utile.</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chemeClr val="dk1"/>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6">
                  <a:extLst>
                    <a:ext uri="{A12FA001-AC4F-418D-AE19-62706E023703}">
                      <ahyp:hlinkClr val="tx"/>
                    </a:ext>
                  </a:extLst>
                </a:hlinkClick>
              </a:rPr>
              <a:t>https://www.falc-on.fr/</a:t>
            </a:r>
            <a:endParaRPr b="0" i="0" sz="1100" u="none" cap="none" strike="noStrike">
              <a:solidFill>
                <a:schemeClr val="dk1"/>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Dur, dur de dire Internet ou Réseau en FALC ? FALC’Able propose un petit dictionnaire collaboratif de définitions écrites en FALC ou en français simplifié, testées et validées.</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7">
                  <a:extLst>
                    <a:ext uri="{A12FA001-AC4F-418D-AE19-62706E023703}">
                      <ahyp:hlinkClr val="tx"/>
                    </a:ext>
                  </a:extLst>
                </a:hlinkClick>
              </a:rPr>
              <a:t>https://www.falc-able.com/</a:t>
            </a:r>
            <a:endParaRPr b="1" i="0" sz="1100" u="none" cap="none" strike="noStrike">
              <a:solidFill>
                <a:srgbClr val="213A8E"/>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Des pictos : </a:t>
            </a:r>
            <a:endParaRPr b="1" i="0" sz="1100" u="none" cap="none" strike="noStrike">
              <a:solidFill>
                <a:srgbClr val="213A8E"/>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ARASAAC offre des ressources graphiques et des matérielles adaptées avec licence Creative Commons (BY - NC - SA) pour faciliter la communication et l'accessibilité cognitive à toutes les personnes qui, en raison de facteurs différents (autisme, handicap intellectuel, manque de langue, personnes âgées, etc.) présentent de sérieuses difficultés qui entravent leur inclusion dans n'importe quel domaine de la vie quotidienne. Référence !</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8">
                  <a:extLst>
                    <a:ext uri="{A12FA001-AC4F-418D-AE19-62706E023703}">
                      <ahyp:hlinkClr val="tx"/>
                    </a:ext>
                  </a:extLst>
                </a:hlinkClick>
              </a:rPr>
              <a:t>https://arasaac.org/pictograms/search</a:t>
            </a: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ARASAAC manque d’icônes dédiées au numérique (wifi, corbeille, swiper, etc.)  Iconfinder sera un bon complément.</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9">
                  <a:extLst>
                    <a:ext uri="{A12FA001-AC4F-418D-AE19-62706E023703}">
                      <ahyp:hlinkClr val="tx"/>
                    </a:ext>
                  </a:extLst>
                </a:hlinkClick>
              </a:rPr>
              <a:t>https://www.iconfinder.com/</a:t>
            </a:r>
            <a:endParaRPr b="0" i="0" sz="1100" u="none" cap="none" strike="noStrike">
              <a:solidFill>
                <a:schemeClr val="dk1"/>
              </a:solidFill>
              <a:latin typeface="Arial"/>
              <a:ea typeface="Arial"/>
              <a:cs typeface="Arial"/>
              <a:sym typeface="Arial"/>
            </a:endParaRPr>
          </a:p>
        </p:txBody>
      </p:sp>
      <p:sp>
        <p:nvSpPr>
          <p:cNvPr id="84" name="Google Shape;84;p3"/>
          <p:cNvSpPr txBox="1"/>
          <p:nvPr/>
        </p:nvSpPr>
        <p:spPr>
          <a:xfrm rot="-5400000">
            <a:off x="-488100" y="8610075"/>
            <a:ext cx="184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grpSp>
        <p:nvGrpSpPr>
          <p:cNvPr id="85" name="Google Shape;85;p3"/>
          <p:cNvGrpSpPr/>
          <p:nvPr/>
        </p:nvGrpSpPr>
        <p:grpSpPr>
          <a:xfrm>
            <a:off x="176095" y="452657"/>
            <a:ext cx="511808" cy="487234"/>
            <a:chOff x="-42617300" y="3587775"/>
            <a:chExt cx="306950" cy="310875"/>
          </a:xfrm>
        </p:grpSpPr>
        <p:sp>
          <p:nvSpPr>
            <p:cNvPr id="86" name="Google Shape;86;p3"/>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3"/>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213A8E"/>
      </a:dk1>
      <a:lt1>
        <a:srgbClr val="FFFFFF"/>
      </a:lt1>
      <a:dk2>
        <a:srgbClr val="595959"/>
      </a:dk2>
      <a:lt2>
        <a:srgbClr val="EEEEEE"/>
      </a:lt2>
      <a:accent1>
        <a:srgbClr val="4285F4"/>
      </a:accent1>
      <a:accent2>
        <a:srgbClr val="213A8E"/>
      </a:accent2>
      <a:accent3>
        <a:srgbClr val="78909C"/>
      </a:accent3>
      <a:accent4>
        <a:srgbClr val="FFAB40"/>
      </a:accent4>
      <a:accent5>
        <a:srgbClr val="0097A7"/>
      </a:accent5>
      <a:accent6>
        <a:srgbClr val="EEFF41"/>
      </a:accent6>
      <a:hlink>
        <a:srgbClr val="213A8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